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97" r:id="rId4"/>
    <p:sldId id="280" r:id="rId5"/>
    <p:sldId id="259" r:id="rId6"/>
    <p:sldId id="296" r:id="rId7"/>
    <p:sldId id="279" r:id="rId8"/>
    <p:sldId id="298" r:id="rId9"/>
    <p:sldId id="281" r:id="rId10"/>
    <p:sldId id="282" r:id="rId11"/>
    <p:sldId id="283" r:id="rId12"/>
    <p:sldId id="299" r:id="rId13"/>
    <p:sldId id="300" r:id="rId14"/>
    <p:sldId id="301" r:id="rId15"/>
    <p:sldId id="302" r:id="rId16"/>
    <p:sldId id="303" r:id="rId17"/>
    <p:sldId id="294" r:id="rId18"/>
  </p:sldIdLst>
  <p:sldSz cx="12192000" cy="6858000"/>
  <p:notesSz cx="9601200" cy="15087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1C5DBA-39A8-4A91-8BFC-3F311B6F1C8C}">
          <p14:sldIdLst>
            <p14:sldId id="256"/>
            <p14:sldId id="257"/>
            <p14:sldId id="297"/>
            <p14:sldId id="280"/>
            <p14:sldId id="259"/>
            <p14:sldId id="296"/>
            <p14:sldId id="279"/>
            <p14:sldId id="298"/>
            <p14:sldId id="281"/>
            <p14:sldId id="282"/>
            <p14:sldId id="283"/>
            <p14:sldId id="299"/>
            <p14:sldId id="300"/>
            <p14:sldId id="301"/>
            <p14:sldId id="302"/>
            <p14:sldId id="303"/>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on Heredia" initials="jH" lastIdx="4" clrIdx="0">
    <p:extLst>
      <p:ext uri="{19B8F6BF-5375-455C-9EA6-DF929625EA0E}">
        <p15:presenceInfo xmlns:p15="http://schemas.microsoft.com/office/powerpoint/2012/main" userId="828ef332f1ffd1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84806" autoAdjust="0"/>
  </p:normalViewPr>
  <p:slideViewPr>
    <p:cSldViewPr snapToGrid="0">
      <p:cViewPr varScale="1">
        <p:scale>
          <a:sx n="97" d="100"/>
          <a:sy n="97" d="100"/>
        </p:scale>
        <p:origin x="912" y="72"/>
      </p:cViewPr>
      <p:guideLst/>
    </p:cSldViewPr>
  </p:slideViewPr>
  <p:outlineViewPr>
    <p:cViewPr>
      <p:scale>
        <a:sx n="33" d="100"/>
        <a:sy n="33" d="100"/>
      </p:scale>
      <p:origin x="0" y="-3966"/>
    </p:cViewPr>
  </p:outlineViewPr>
  <p:notesTextViewPr>
    <p:cViewPr>
      <p:scale>
        <a:sx n="3" d="2"/>
        <a:sy n="3" d="2"/>
      </p:scale>
      <p:origin x="0" y="0"/>
    </p:cViewPr>
  </p:notesTextViewPr>
  <p:notesViewPr>
    <p:cSldViewPr snapToGrid="0">
      <p:cViewPr varScale="1">
        <p:scale>
          <a:sx n="53" d="100"/>
          <a:sy n="53" d="100"/>
        </p:scale>
        <p:origin x="413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755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755650"/>
          </a:xfrm>
          <a:prstGeom prst="rect">
            <a:avLst/>
          </a:prstGeom>
        </p:spPr>
        <p:txBody>
          <a:bodyPr vert="horz" lIns="91440" tIns="45720" rIns="91440" bIns="45720" rtlCol="0"/>
          <a:lstStyle>
            <a:lvl1pPr algn="r">
              <a:defRPr sz="1200"/>
            </a:lvl1pPr>
          </a:lstStyle>
          <a:p>
            <a:fld id="{151E649B-4347-43EC-A0B2-1C267059A3E1}" type="datetimeFigureOut">
              <a:rPr lang="en-US" smtClean="0"/>
              <a:t>5/8/2024</a:t>
            </a:fld>
            <a:endParaRPr lang="en-US"/>
          </a:p>
        </p:txBody>
      </p:sp>
      <p:sp>
        <p:nvSpPr>
          <p:cNvPr id="4" name="Slide Image Placeholder 3"/>
          <p:cNvSpPr>
            <a:spLocks noGrp="1" noRot="1" noChangeAspect="1"/>
          </p:cNvSpPr>
          <p:nvPr>
            <p:ph type="sldImg" idx="2"/>
          </p:nvPr>
        </p:nvSpPr>
        <p:spPr>
          <a:xfrm>
            <a:off x="274638" y="1885950"/>
            <a:ext cx="9051925" cy="5092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7261225"/>
            <a:ext cx="7680325" cy="5940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331950"/>
            <a:ext cx="4160838" cy="755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14331950"/>
            <a:ext cx="4160838" cy="755650"/>
          </a:xfrm>
          <a:prstGeom prst="rect">
            <a:avLst/>
          </a:prstGeom>
        </p:spPr>
        <p:txBody>
          <a:bodyPr vert="horz" lIns="91440" tIns="45720" rIns="91440" bIns="45720" rtlCol="0" anchor="b"/>
          <a:lstStyle>
            <a:lvl1pPr algn="r">
              <a:defRPr sz="1200"/>
            </a:lvl1pPr>
          </a:lstStyle>
          <a:p>
            <a:fld id="{8DBFC375-484F-4295-A2D8-21AC1CCD15FA}" type="slidenum">
              <a:rPr lang="en-US" smtClean="0"/>
              <a:t>‹#›</a:t>
            </a:fld>
            <a:endParaRPr lang="en-US"/>
          </a:p>
        </p:txBody>
      </p:sp>
    </p:spTree>
    <p:extLst>
      <p:ext uri="{BB962C8B-B14F-4D97-AF65-F5344CB8AC3E}">
        <p14:creationId xmlns:p14="http://schemas.microsoft.com/office/powerpoint/2010/main" val="3102900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doing a brief overview of the process we have been working on for the past 6 months. We have purged, revised, adjusted and renewed a lot of our standards, templates and processes to be able to meet the coming work with better efficiency and better results</a:t>
            </a:r>
          </a:p>
        </p:txBody>
      </p:sp>
      <p:sp>
        <p:nvSpPr>
          <p:cNvPr id="4" name="Slide Number Placeholder 3"/>
          <p:cNvSpPr>
            <a:spLocks noGrp="1"/>
          </p:cNvSpPr>
          <p:nvPr>
            <p:ph type="sldNum" sz="quarter" idx="5"/>
          </p:nvPr>
        </p:nvSpPr>
        <p:spPr/>
        <p:txBody>
          <a:bodyPr/>
          <a:lstStyle/>
          <a:p>
            <a:fld id="{8DBFC375-484F-4295-A2D8-21AC1CCD15FA}" type="slidenum">
              <a:rPr lang="en-US" smtClean="0"/>
              <a:t>1</a:t>
            </a:fld>
            <a:endParaRPr lang="en-US"/>
          </a:p>
        </p:txBody>
      </p:sp>
    </p:spTree>
    <p:extLst>
      <p:ext uri="{BB962C8B-B14F-4D97-AF65-F5344CB8AC3E}">
        <p14:creationId xmlns:p14="http://schemas.microsoft.com/office/powerpoint/2010/main" val="405583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Parking Garages are Type I Construction, usually wrapped with Type 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Parking Garages are Occupancy Type S-2, usually wrapped with Type R-2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to consider where parapets between vary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Life Safety Coversheet!!!!!!!!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10</a:t>
            </a:fld>
            <a:endParaRPr lang="en-US"/>
          </a:p>
        </p:txBody>
      </p:sp>
    </p:spTree>
    <p:extLst>
      <p:ext uri="{BB962C8B-B14F-4D97-AF65-F5344CB8AC3E}">
        <p14:creationId xmlns:p14="http://schemas.microsoft.com/office/powerpoint/2010/main" val="118536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Distance needs to be taken all the way to the exterior</a:t>
            </a:r>
          </a:p>
          <a:p>
            <a:r>
              <a:rPr lang="en-US" dirty="0"/>
              <a:t>Horizontal Exit Paths from stairs in garages</a:t>
            </a:r>
          </a:p>
          <a:p>
            <a:endParaRPr lang="en-US" dirty="0"/>
          </a:p>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11</a:t>
            </a:fld>
            <a:endParaRPr lang="en-US"/>
          </a:p>
        </p:txBody>
      </p:sp>
    </p:spTree>
    <p:extLst>
      <p:ext uri="{BB962C8B-B14F-4D97-AF65-F5344CB8AC3E}">
        <p14:creationId xmlns:p14="http://schemas.microsoft.com/office/powerpoint/2010/main" val="269430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Distance needs to be taken all the way to the exterior</a:t>
            </a:r>
          </a:p>
          <a:p>
            <a:r>
              <a:rPr lang="en-US" dirty="0"/>
              <a:t>Horizontal Exit Paths from stairs in garages</a:t>
            </a:r>
          </a:p>
          <a:p>
            <a:endParaRPr lang="en-US" dirty="0"/>
          </a:p>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12</a:t>
            </a:fld>
            <a:endParaRPr lang="en-US"/>
          </a:p>
        </p:txBody>
      </p:sp>
    </p:spTree>
    <p:extLst>
      <p:ext uri="{BB962C8B-B14F-4D97-AF65-F5344CB8AC3E}">
        <p14:creationId xmlns:p14="http://schemas.microsoft.com/office/powerpoint/2010/main" val="31986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13</a:t>
            </a:fld>
            <a:endParaRPr lang="en-US"/>
          </a:p>
        </p:txBody>
      </p:sp>
    </p:spTree>
    <p:extLst>
      <p:ext uri="{BB962C8B-B14F-4D97-AF65-F5344CB8AC3E}">
        <p14:creationId xmlns:p14="http://schemas.microsoft.com/office/powerpoint/2010/main" val="854479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5-over-1 or 5-over-2 up to 5 floors over 1 or 2 floors</a:t>
            </a:r>
          </a:p>
          <a:p>
            <a:r>
              <a:rPr lang="en-US" dirty="0"/>
              <a:t>Or Type V construction over Type I construction</a:t>
            </a:r>
          </a:p>
          <a:p>
            <a:r>
              <a:rPr lang="en-US" dirty="0"/>
              <a:t>Started in Los Angeles in 1996 by Tim Smith on a 100- unit affordable housing project</a:t>
            </a:r>
          </a:p>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14</a:t>
            </a:fld>
            <a:endParaRPr lang="en-US"/>
          </a:p>
        </p:txBody>
      </p:sp>
    </p:spTree>
    <p:extLst>
      <p:ext uri="{BB962C8B-B14F-4D97-AF65-F5344CB8AC3E}">
        <p14:creationId xmlns:p14="http://schemas.microsoft.com/office/powerpoint/2010/main" val="3688553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15</a:t>
            </a:fld>
            <a:endParaRPr lang="en-US"/>
          </a:p>
        </p:txBody>
      </p:sp>
    </p:spTree>
    <p:extLst>
      <p:ext uri="{BB962C8B-B14F-4D97-AF65-F5344CB8AC3E}">
        <p14:creationId xmlns:p14="http://schemas.microsoft.com/office/powerpoint/2010/main" val="156097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16</a:t>
            </a:fld>
            <a:endParaRPr lang="en-US"/>
          </a:p>
        </p:txBody>
      </p:sp>
    </p:spTree>
    <p:extLst>
      <p:ext uri="{BB962C8B-B14F-4D97-AF65-F5344CB8AC3E}">
        <p14:creationId xmlns:p14="http://schemas.microsoft.com/office/powerpoint/2010/main" val="3633244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information you need to create the construction documents is already here except for detail sheets. Detail sheets will be downloaded from HIVE when the PM has reviewed the project and has chosen which details belong to your specific project. When starting a project, contact your BIM  manager, either myself or Miguel (who will now start to train as a BIM manager)</a:t>
            </a:r>
          </a:p>
        </p:txBody>
      </p:sp>
      <p:sp>
        <p:nvSpPr>
          <p:cNvPr id="4" name="Slide Number Placeholder 3"/>
          <p:cNvSpPr>
            <a:spLocks noGrp="1"/>
          </p:cNvSpPr>
          <p:nvPr>
            <p:ph type="sldNum" sz="quarter" idx="5"/>
          </p:nvPr>
        </p:nvSpPr>
        <p:spPr/>
        <p:txBody>
          <a:bodyPr/>
          <a:lstStyle/>
          <a:p>
            <a:fld id="{8DBFC375-484F-4295-A2D8-21AC1CCD15FA}" type="slidenum">
              <a:rPr lang="en-US" smtClean="0"/>
              <a:t>17</a:t>
            </a:fld>
            <a:endParaRPr lang="en-US"/>
          </a:p>
        </p:txBody>
      </p:sp>
    </p:spTree>
    <p:extLst>
      <p:ext uri="{BB962C8B-B14F-4D97-AF65-F5344CB8AC3E}">
        <p14:creationId xmlns:p14="http://schemas.microsoft.com/office/powerpoint/2010/main" val="179577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template files have been revised. We now have 3 different templates that we will be using. 2023 template to be used for all types of projects: garden, wrap, single buildings, and as a documentation file. The unit files are now pre-loaded in here. </a:t>
            </a:r>
            <a:br>
              <a:rPr lang="en-US" dirty="0"/>
            </a:br>
            <a:r>
              <a:rPr lang="en-US" dirty="0"/>
              <a:t>The survey file where the ALTA and civil information lives</a:t>
            </a:r>
            <a:br>
              <a:rPr lang="en-US" dirty="0"/>
            </a:br>
            <a:r>
              <a:rPr lang="en-US" dirty="0"/>
              <a:t>The Unit interior template only to be used when a new unit is created. </a:t>
            </a:r>
          </a:p>
        </p:txBody>
      </p:sp>
      <p:sp>
        <p:nvSpPr>
          <p:cNvPr id="4" name="Slide Number Placeholder 3"/>
          <p:cNvSpPr>
            <a:spLocks noGrp="1"/>
          </p:cNvSpPr>
          <p:nvPr>
            <p:ph type="sldNum" sz="quarter" idx="5"/>
          </p:nvPr>
        </p:nvSpPr>
        <p:spPr/>
        <p:txBody>
          <a:bodyPr/>
          <a:lstStyle/>
          <a:p>
            <a:fld id="{8DBFC375-484F-4295-A2D8-21AC1CCD15FA}" type="slidenum">
              <a:rPr lang="en-US" smtClean="0"/>
              <a:t>2</a:t>
            </a:fld>
            <a:endParaRPr lang="en-US"/>
          </a:p>
        </p:txBody>
      </p:sp>
    </p:spTree>
    <p:extLst>
      <p:ext uri="{BB962C8B-B14F-4D97-AF65-F5344CB8AC3E}">
        <p14:creationId xmlns:p14="http://schemas.microsoft.com/office/powerpoint/2010/main" val="134218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Grade Plane and exceptions to height also defined</a:t>
            </a:r>
          </a:p>
          <a:p>
            <a:r>
              <a:rPr lang="en-US" dirty="0"/>
              <a:t>Stories more specific to different occupancies than height is</a:t>
            </a:r>
          </a:p>
          <a:p>
            <a:r>
              <a:rPr lang="en-US" dirty="0"/>
              <a:t>Allowable Areas can be affected by multi-use occupancies</a:t>
            </a:r>
          </a:p>
          <a:p>
            <a:r>
              <a:rPr lang="en-US" dirty="0"/>
              <a:t>A “single building” can be split into several “buildings” using the right kind of partition</a:t>
            </a:r>
          </a:p>
          <a:p>
            <a:r>
              <a:rPr lang="en-US" dirty="0"/>
              <a:t>A podium building uses a Horizontal Separation to gain additional height/ number of stories and area</a:t>
            </a:r>
          </a:p>
          <a:p>
            <a:r>
              <a:rPr lang="en-US" dirty="0"/>
              <a:t>Stairs and shafts become rated and protected once over 3 stories</a:t>
            </a:r>
          </a:p>
          <a:p>
            <a:r>
              <a:rPr lang="en-US" dirty="0"/>
              <a:t>Fire Riser Standpipes in stairs</a:t>
            </a:r>
          </a:p>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3</a:t>
            </a:fld>
            <a:endParaRPr lang="en-US"/>
          </a:p>
        </p:txBody>
      </p:sp>
    </p:spTree>
    <p:extLst>
      <p:ext uri="{BB962C8B-B14F-4D97-AF65-F5344CB8AC3E}">
        <p14:creationId xmlns:p14="http://schemas.microsoft.com/office/powerpoint/2010/main" val="109692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template files have been revised. We now have 3 different templates that we will be using. 2023 template to be used for all types of projects: garden, wrap, single buildings, and as a documentation file. The unit files are now pre-loaded in here. </a:t>
            </a:r>
            <a:br>
              <a:rPr lang="en-US" dirty="0"/>
            </a:br>
            <a:r>
              <a:rPr lang="en-US" dirty="0"/>
              <a:t>The survey file where the ALTA and civil information lives</a:t>
            </a:r>
            <a:br>
              <a:rPr lang="en-US" dirty="0"/>
            </a:br>
            <a:r>
              <a:rPr lang="en-US" dirty="0"/>
              <a:t>The Unit interior template only to be used when a new unit is created. </a:t>
            </a:r>
          </a:p>
        </p:txBody>
      </p:sp>
      <p:sp>
        <p:nvSpPr>
          <p:cNvPr id="4" name="Slide Number Placeholder 3"/>
          <p:cNvSpPr>
            <a:spLocks noGrp="1"/>
          </p:cNvSpPr>
          <p:nvPr>
            <p:ph type="sldNum" sz="quarter" idx="5"/>
          </p:nvPr>
        </p:nvSpPr>
        <p:spPr/>
        <p:txBody>
          <a:bodyPr/>
          <a:lstStyle/>
          <a:p>
            <a:fld id="{8DBFC375-484F-4295-A2D8-21AC1CCD15FA}" type="slidenum">
              <a:rPr lang="en-US" smtClean="0"/>
              <a:t>4</a:t>
            </a:fld>
            <a:endParaRPr lang="en-US"/>
          </a:p>
        </p:txBody>
      </p:sp>
    </p:spTree>
    <p:extLst>
      <p:ext uri="{BB962C8B-B14F-4D97-AF65-F5344CB8AC3E}">
        <p14:creationId xmlns:p14="http://schemas.microsoft.com/office/powerpoint/2010/main" val="232969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several buildings over a large site means having to provide an Accessible Path of Travel to reach all of them.</a:t>
            </a:r>
          </a:p>
          <a:p>
            <a:r>
              <a:rPr lang="en-US" dirty="0"/>
              <a:t>IBC 2018 Chapter 11 – Accessibility : Defers to ICC A117.1 to establish the technical provisions of how Accessibility criteria are address by IBC.</a:t>
            </a:r>
          </a:p>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5</a:t>
            </a:fld>
            <a:endParaRPr lang="en-US"/>
          </a:p>
        </p:txBody>
      </p:sp>
    </p:spTree>
    <p:extLst>
      <p:ext uri="{BB962C8B-B14F-4D97-AF65-F5344CB8AC3E}">
        <p14:creationId xmlns:p14="http://schemas.microsoft.com/office/powerpoint/2010/main" val="276553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forget that the development itself needs to be connected to the outside public paths.</a:t>
            </a:r>
          </a:p>
        </p:txBody>
      </p:sp>
      <p:sp>
        <p:nvSpPr>
          <p:cNvPr id="4" name="Slide Number Placeholder 3"/>
          <p:cNvSpPr>
            <a:spLocks noGrp="1"/>
          </p:cNvSpPr>
          <p:nvPr>
            <p:ph type="sldNum" sz="quarter" idx="5"/>
          </p:nvPr>
        </p:nvSpPr>
        <p:spPr/>
        <p:txBody>
          <a:bodyPr/>
          <a:lstStyle/>
          <a:p>
            <a:fld id="{8DBFC375-484F-4295-A2D8-21AC1CCD15FA}" type="slidenum">
              <a:rPr lang="en-US" smtClean="0"/>
              <a:t>6</a:t>
            </a:fld>
            <a:endParaRPr lang="en-US"/>
          </a:p>
        </p:txBody>
      </p:sp>
    </p:spTree>
    <p:extLst>
      <p:ext uri="{BB962C8B-B14F-4D97-AF65-F5344CB8AC3E}">
        <p14:creationId xmlns:p14="http://schemas.microsoft.com/office/powerpoint/2010/main" val="3062167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601 requires certain ratings for particular building elements, by construction type</a:t>
            </a:r>
          </a:p>
        </p:txBody>
      </p:sp>
      <p:sp>
        <p:nvSpPr>
          <p:cNvPr id="4" name="Slide Number Placeholder 3"/>
          <p:cNvSpPr>
            <a:spLocks noGrp="1"/>
          </p:cNvSpPr>
          <p:nvPr>
            <p:ph type="sldNum" sz="quarter" idx="5"/>
          </p:nvPr>
        </p:nvSpPr>
        <p:spPr/>
        <p:txBody>
          <a:bodyPr/>
          <a:lstStyle/>
          <a:p>
            <a:fld id="{8DBFC375-484F-4295-A2D8-21AC1CCD15FA}" type="slidenum">
              <a:rPr lang="en-US" smtClean="0"/>
              <a:t>7</a:t>
            </a:fld>
            <a:endParaRPr lang="en-US"/>
          </a:p>
        </p:txBody>
      </p:sp>
    </p:spTree>
    <p:extLst>
      <p:ext uri="{BB962C8B-B14F-4D97-AF65-F5344CB8AC3E}">
        <p14:creationId xmlns:p14="http://schemas.microsoft.com/office/powerpoint/2010/main" val="17857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8</a:t>
            </a:fld>
            <a:endParaRPr lang="en-US"/>
          </a:p>
        </p:txBody>
      </p:sp>
    </p:spTree>
    <p:extLst>
      <p:ext uri="{BB962C8B-B14F-4D97-AF65-F5344CB8AC3E}">
        <p14:creationId xmlns:p14="http://schemas.microsoft.com/office/powerpoint/2010/main" val="25026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Texas Doughnut</a:t>
            </a:r>
          </a:p>
          <a:p>
            <a:endParaRPr lang="en-US" dirty="0"/>
          </a:p>
        </p:txBody>
      </p:sp>
      <p:sp>
        <p:nvSpPr>
          <p:cNvPr id="4" name="Slide Number Placeholder 3"/>
          <p:cNvSpPr>
            <a:spLocks noGrp="1"/>
          </p:cNvSpPr>
          <p:nvPr>
            <p:ph type="sldNum" sz="quarter" idx="5"/>
          </p:nvPr>
        </p:nvSpPr>
        <p:spPr/>
        <p:txBody>
          <a:bodyPr/>
          <a:lstStyle/>
          <a:p>
            <a:fld id="{8DBFC375-484F-4295-A2D8-21AC1CCD15FA}" type="slidenum">
              <a:rPr lang="en-US" smtClean="0"/>
              <a:t>9</a:t>
            </a:fld>
            <a:endParaRPr lang="en-US"/>
          </a:p>
        </p:txBody>
      </p:sp>
    </p:spTree>
    <p:extLst>
      <p:ext uri="{BB962C8B-B14F-4D97-AF65-F5344CB8AC3E}">
        <p14:creationId xmlns:p14="http://schemas.microsoft.com/office/powerpoint/2010/main" val="1214625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E66A9-EA91-43E0-6E08-2E65883578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23E8BE-28A4-C204-EE47-854DF1A633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20204B-65B0-C44C-C6CD-6B32D0875844}"/>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5" name="Footer Placeholder 4">
            <a:extLst>
              <a:ext uri="{FF2B5EF4-FFF2-40B4-BE49-F238E27FC236}">
                <a16:creationId xmlns:a16="http://schemas.microsoft.com/office/drawing/2014/main" id="{9575DFFA-B8EC-B9F9-EF48-8033CB55D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B41C4-1407-87F6-C9C3-8DFE52D82B22}"/>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77978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E728-B2D7-2E47-D001-246497EF6D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EE9D1-7373-945A-79B4-B2EF72CA40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5C994-CAC5-05B0-6036-DACB8BA4E733}"/>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5" name="Footer Placeholder 4">
            <a:extLst>
              <a:ext uri="{FF2B5EF4-FFF2-40B4-BE49-F238E27FC236}">
                <a16:creationId xmlns:a16="http://schemas.microsoft.com/office/drawing/2014/main" id="{EEF06FF9-953A-A223-E03C-2A6F71EF5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4A201-4C8C-2DC6-904A-74CD3B99B230}"/>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69218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7A43C1-804A-3775-0823-446160243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077F-F4E9-6EC1-8C4B-D744DBC157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DBBDF-4EA8-B19E-FF67-AD8BB3192954}"/>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5" name="Footer Placeholder 4">
            <a:extLst>
              <a:ext uri="{FF2B5EF4-FFF2-40B4-BE49-F238E27FC236}">
                <a16:creationId xmlns:a16="http://schemas.microsoft.com/office/drawing/2014/main" id="{3BDBA684-4A25-E0C8-0A30-33E2BD211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AAD7B-E810-1E59-509F-A7B60AB5E157}"/>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58571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50D6-5279-9F78-CD75-A91A29702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4C117-6C6E-9E0C-708F-4C4FDBFF7E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A660D-EEB6-4768-2D18-06CB1740AA8C}"/>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5" name="Footer Placeholder 4">
            <a:extLst>
              <a:ext uri="{FF2B5EF4-FFF2-40B4-BE49-F238E27FC236}">
                <a16:creationId xmlns:a16="http://schemas.microsoft.com/office/drawing/2014/main" id="{F08AB626-CB87-D696-F684-E0F0A3D2F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DADEB-1D03-FB94-6694-B5423DDBD98C}"/>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300566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D46-8190-FB33-37B1-696654AC87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619989-32CA-1E8B-EA5E-D75C07F20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D46B03-2DA9-20AB-363F-095CABA3DDBA}"/>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5" name="Footer Placeholder 4">
            <a:extLst>
              <a:ext uri="{FF2B5EF4-FFF2-40B4-BE49-F238E27FC236}">
                <a16:creationId xmlns:a16="http://schemas.microsoft.com/office/drawing/2014/main" id="{9B24C1F5-B78F-0195-18D9-AEA3CF11D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3F6E5-1101-EE84-E850-0FBFB62DBF4D}"/>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253396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6050-CB3E-87E6-2330-F37B5DDBAA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57F28-183B-25AB-D037-8B09E134E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50DB1D-D5BA-5E00-BE0F-2B245213FF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E67275-7344-0AA9-23A0-2D58FD925C8C}"/>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6" name="Footer Placeholder 5">
            <a:extLst>
              <a:ext uri="{FF2B5EF4-FFF2-40B4-BE49-F238E27FC236}">
                <a16:creationId xmlns:a16="http://schemas.microsoft.com/office/drawing/2014/main" id="{29398384-0C5F-1C31-8C2B-F7CC30938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29FEE-7025-C00F-1C43-4068B64EA52B}"/>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358491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F3C3-757F-4B3A-35AB-885ECF3B68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4893D2-FF85-A736-8764-35C273034B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4670C1-D957-6782-29EA-5A86139DF8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9A9AAC-FD3A-883C-2F1F-070CCDEDF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445EE-AC83-7478-44D1-7266B708D0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49F63-AE2A-59BD-2797-6173292E2134}"/>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8" name="Footer Placeholder 7">
            <a:extLst>
              <a:ext uri="{FF2B5EF4-FFF2-40B4-BE49-F238E27FC236}">
                <a16:creationId xmlns:a16="http://schemas.microsoft.com/office/drawing/2014/main" id="{54144437-EF8F-9F7A-DA58-01CCCF07D3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5ED165-EE1C-50CA-AC27-7464CFCB224A}"/>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311281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25EF-A7A0-C37B-B773-AA2D148573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850C43-2135-6065-A1D3-4E6CEFB574DB}"/>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4" name="Footer Placeholder 3">
            <a:extLst>
              <a:ext uri="{FF2B5EF4-FFF2-40B4-BE49-F238E27FC236}">
                <a16:creationId xmlns:a16="http://schemas.microsoft.com/office/drawing/2014/main" id="{258E0F58-9E0E-4436-D01D-F0A1B87FA8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FE1CEB-053F-7EB4-98FE-84D4A0394720}"/>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12365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F7FC8-305E-E0EF-2621-F87DC4C51A1A}"/>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3" name="Footer Placeholder 2">
            <a:extLst>
              <a:ext uri="{FF2B5EF4-FFF2-40B4-BE49-F238E27FC236}">
                <a16:creationId xmlns:a16="http://schemas.microsoft.com/office/drawing/2014/main" id="{DE25EFE3-1C0C-D3EA-D09B-A57F20512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1FA70-7B32-6A5F-2172-65ABAE2AE752}"/>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68425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D90B-1E43-C75F-281D-1D565881B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F426A-165E-B134-7B76-3D1F9E2F9A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B11CAD-3613-EC7D-8294-12F9CEF5F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C7899-FE33-15C7-E11C-054E03509952}"/>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6" name="Footer Placeholder 5">
            <a:extLst>
              <a:ext uri="{FF2B5EF4-FFF2-40B4-BE49-F238E27FC236}">
                <a16:creationId xmlns:a16="http://schemas.microsoft.com/office/drawing/2014/main" id="{EA1785B7-9063-DBF6-FB3A-393C2BA3D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7C550-CB9C-58C6-3DE0-5128AEAE35CC}"/>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1835445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3D4F-3B61-C227-D4A7-A0724110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1E0780-077A-DA87-70C0-39DDEED10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493AE4-D088-FB3F-EBB6-FAED0C5F9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133DC5-939D-DFDB-7EBA-3B1B93A865E3}"/>
              </a:ext>
            </a:extLst>
          </p:cNvPr>
          <p:cNvSpPr>
            <a:spLocks noGrp="1"/>
          </p:cNvSpPr>
          <p:nvPr>
            <p:ph type="dt" sz="half" idx="10"/>
          </p:nvPr>
        </p:nvSpPr>
        <p:spPr/>
        <p:txBody>
          <a:bodyPr/>
          <a:lstStyle/>
          <a:p>
            <a:fld id="{4A1DC852-D0CA-447F-8979-6CA783C2364B}" type="datetimeFigureOut">
              <a:rPr lang="en-US" smtClean="0"/>
              <a:t>5/8/2024</a:t>
            </a:fld>
            <a:endParaRPr lang="en-US"/>
          </a:p>
        </p:txBody>
      </p:sp>
      <p:sp>
        <p:nvSpPr>
          <p:cNvPr id="6" name="Footer Placeholder 5">
            <a:extLst>
              <a:ext uri="{FF2B5EF4-FFF2-40B4-BE49-F238E27FC236}">
                <a16:creationId xmlns:a16="http://schemas.microsoft.com/office/drawing/2014/main" id="{CF2C2E05-19E7-902C-146F-1B4FB8D3A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BDDBE-225E-067C-788A-976D6E051B59}"/>
              </a:ext>
            </a:extLst>
          </p:cNvPr>
          <p:cNvSpPr>
            <a:spLocks noGrp="1"/>
          </p:cNvSpPr>
          <p:nvPr>
            <p:ph type="sldNum" sz="quarter" idx="12"/>
          </p:nvPr>
        </p:nvSpPr>
        <p:spPr/>
        <p:txBody>
          <a:bodyPr/>
          <a:lstStyle/>
          <a:p>
            <a:fld id="{0FBAE1A9-EEE2-4A4C-BF25-462704E0872F}" type="slidenum">
              <a:rPr lang="en-US" smtClean="0"/>
              <a:t>‹#›</a:t>
            </a:fld>
            <a:endParaRPr lang="en-US"/>
          </a:p>
        </p:txBody>
      </p:sp>
    </p:spTree>
    <p:extLst>
      <p:ext uri="{BB962C8B-B14F-4D97-AF65-F5344CB8AC3E}">
        <p14:creationId xmlns:p14="http://schemas.microsoft.com/office/powerpoint/2010/main" val="288967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tile tx="-444500" ty="-5715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4E12-8DC2-BB6E-FA3F-224F8E38B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2DCCBC-6C97-BB32-5617-502CE16A07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6AEE2-58B4-21D8-82FC-047D74461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DC852-D0CA-447F-8979-6CA783C2364B}" type="datetimeFigureOut">
              <a:rPr lang="en-US" smtClean="0"/>
              <a:t>5/8/2024</a:t>
            </a:fld>
            <a:endParaRPr lang="en-US"/>
          </a:p>
        </p:txBody>
      </p:sp>
      <p:sp>
        <p:nvSpPr>
          <p:cNvPr id="5" name="Footer Placeholder 4">
            <a:extLst>
              <a:ext uri="{FF2B5EF4-FFF2-40B4-BE49-F238E27FC236}">
                <a16:creationId xmlns:a16="http://schemas.microsoft.com/office/drawing/2014/main" id="{C933D53F-CE53-7345-773B-005E82F82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B14601-BAEE-6EE7-BB8B-E0F54A92D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AE1A9-EEE2-4A4C-BF25-462704E0872F}" type="slidenum">
              <a:rPr lang="en-US" smtClean="0"/>
              <a:t>‹#›</a:t>
            </a:fld>
            <a:endParaRPr lang="en-US"/>
          </a:p>
        </p:txBody>
      </p:sp>
    </p:spTree>
    <p:extLst>
      <p:ext uri="{BB962C8B-B14F-4D97-AF65-F5344CB8AC3E}">
        <p14:creationId xmlns:p14="http://schemas.microsoft.com/office/powerpoint/2010/main" val="145941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444500" ty="-57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5A20-2BD3-E134-063D-AF11B3BB69B5}"/>
              </a:ext>
            </a:extLst>
          </p:cNvPr>
          <p:cNvSpPr>
            <a:spLocks noGrp="1"/>
          </p:cNvSpPr>
          <p:nvPr>
            <p:ph type="ctrTitle"/>
          </p:nvPr>
        </p:nvSpPr>
        <p:spPr>
          <a:xfrm>
            <a:off x="1245326" y="2272937"/>
            <a:ext cx="9422674" cy="1237026"/>
          </a:xfrm>
        </p:spPr>
        <p:txBody>
          <a:bodyPr>
            <a:normAutofit/>
          </a:bodyPr>
          <a:lstStyle/>
          <a:p>
            <a:r>
              <a:rPr lang="en-US" b="1" dirty="0">
                <a:latin typeface="+mn-lt"/>
              </a:rPr>
              <a:t>Building Type Considerations</a:t>
            </a:r>
          </a:p>
        </p:txBody>
      </p:sp>
      <p:sp>
        <p:nvSpPr>
          <p:cNvPr id="4" name="Title 1">
            <a:extLst>
              <a:ext uri="{FF2B5EF4-FFF2-40B4-BE49-F238E27FC236}">
                <a16:creationId xmlns:a16="http://schemas.microsoft.com/office/drawing/2014/main" id="{ECC63F2E-B323-4685-DC9F-883083B3D38F}"/>
              </a:ext>
            </a:extLst>
          </p:cNvPr>
          <p:cNvSpPr txBox="1">
            <a:spLocks/>
          </p:cNvSpPr>
          <p:nvPr/>
        </p:nvSpPr>
        <p:spPr>
          <a:xfrm>
            <a:off x="1524000" y="238125"/>
            <a:ext cx="9033383" cy="11668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808000"/>
                </a:solidFill>
                <a:latin typeface="Stencil Std" panose="04020904080802020404" pitchFamily="82" charset="0"/>
              </a:rPr>
              <a:t>REVIT University</a:t>
            </a:r>
          </a:p>
        </p:txBody>
      </p:sp>
      <p:sp>
        <p:nvSpPr>
          <p:cNvPr id="6" name="TextBox 5">
            <a:extLst>
              <a:ext uri="{FF2B5EF4-FFF2-40B4-BE49-F238E27FC236}">
                <a16:creationId xmlns:a16="http://schemas.microsoft.com/office/drawing/2014/main" id="{664DA060-F4D7-8963-4CD1-95EF315DB5B4}"/>
              </a:ext>
            </a:extLst>
          </p:cNvPr>
          <p:cNvSpPr txBox="1"/>
          <p:nvPr/>
        </p:nvSpPr>
        <p:spPr>
          <a:xfrm>
            <a:off x="4683854" y="4855129"/>
            <a:ext cx="2983684" cy="461665"/>
          </a:xfrm>
          <a:prstGeom prst="rect">
            <a:avLst/>
          </a:prstGeom>
          <a:noFill/>
        </p:spPr>
        <p:txBody>
          <a:bodyPr wrap="square" rtlCol="0">
            <a:spAutoFit/>
          </a:bodyPr>
          <a:lstStyle/>
          <a:p>
            <a:pPr algn="ctr"/>
            <a:r>
              <a:rPr lang="en-US" sz="1200" dirty="0"/>
              <a:t>ORB UNIVERSITY – May 8th, 2024 PRESENTED BY Tim Rice</a:t>
            </a:r>
          </a:p>
        </p:txBody>
      </p:sp>
    </p:spTree>
    <p:extLst>
      <p:ext uri="{BB962C8B-B14F-4D97-AF65-F5344CB8AC3E}">
        <p14:creationId xmlns:p14="http://schemas.microsoft.com/office/powerpoint/2010/main" val="270718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advClick="0">
        <p159:morph option="byObject"/>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ECAD-96E1-5945-5693-86E9DEF2664C}"/>
              </a:ext>
            </a:extLst>
          </p:cNvPr>
          <p:cNvSpPr>
            <a:spLocks noGrp="1"/>
          </p:cNvSpPr>
          <p:nvPr>
            <p:ph type="title"/>
          </p:nvPr>
        </p:nvSpPr>
        <p:spPr/>
        <p:txBody>
          <a:bodyPr/>
          <a:lstStyle/>
          <a:p>
            <a:r>
              <a:rPr lang="en-US" b="1" dirty="0"/>
              <a:t>2. WRAP STYLE: OCC/CONST SEPARATION</a:t>
            </a:r>
          </a:p>
        </p:txBody>
      </p:sp>
      <p:pic>
        <p:nvPicPr>
          <p:cNvPr id="8" name="Picture 7">
            <a:extLst>
              <a:ext uri="{FF2B5EF4-FFF2-40B4-BE49-F238E27FC236}">
                <a16:creationId xmlns:a16="http://schemas.microsoft.com/office/drawing/2014/main" id="{6BA3BB06-C4F8-FCB4-C9EF-052C9EF36B31}"/>
              </a:ext>
            </a:extLst>
          </p:cNvPr>
          <p:cNvPicPr>
            <a:picLocks noChangeAspect="1"/>
          </p:cNvPicPr>
          <p:nvPr/>
        </p:nvPicPr>
        <p:blipFill>
          <a:blip r:embed="rId3"/>
          <a:stretch>
            <a:fillRect/>
          </a:stretch>
        </p:blipFill>
        <p:spPr>
          <a:xfrm>
            <a:off x="8674563" y="1148238"/>
            <a:ext cx="3041016" cy="3041016"/>
          </a:xfrm>
          <a:prstGeom prst="rect">
            <a:avLst/>
          </a:prstGeom>
        </p:spPr>
      </p:pic>
      <p:sp>
        <p:nvSpPr>
          <p:cNvPr id="14" name="TextBox 13">
            <a:extLst>
              <a:ext uri="{FF2B5EF4-FFF2-40B4-BE49-F238E27FC236}">
                <a16:creationId xmlns:a16="http://schemas.microsoft.com/office/drawing/2014/main" id="{38780775-DE7B-A990-5EA8-6D0832C71D9A}"/>
              </a:ext>
            </a:extLst>
          </p:cNvPr>
          <p:cNvSpPr txBox="1"/>
          <p:nvPr/>
        </p:nvSpPr>
        <p:spPr>
          <a:xfrm>
            <a:off x="4756969" y="1887333"/>
            <a:ext cx="3765755" cy="923330"/>
          </a:xfrm>
          <a:prstGeom prst="rect">
            <a:avLst/>
          </a:prstGeom>
          <a:noFill/>
        </p:spPr>
        <p:txBody>
          <a:bodyPr wrap="square">
            <a:spAutoFit/>
          </a:bodyPr>
          <a:lstStyle/>
          <a:p>
            <a:r>
              <a:rPr lang="en-US" dirty="0"/>
              <a:t>IBC Table 508.4 lists separation required in hours between different Occupancies.</a:t>
            </a:r>
          </a:p>
        </p:txBody>
      </p:sp>
      <p:pic>
        <p:nvPicPr>
          <p:cNvPr id="16" name="Picture 15">
            <a:extLst>
              <a:ext uri="{FF2B5EF4-FFF2-40B4-BE49-F238E27FC236}">
                <a16:creationId xmlns:a16="http://schemas.microsoft.com/office/drawing/2014/main" id="{470242DA-71B4-2F5F-491C-2F0117E44D24}"/>
              </a:ext>
            </a:extLst>
          </p:cNvPr>
          <p:cNvPicPr>
            <a:picLocks noChangeAspect="1"/>
          </p:cNvPicPr>
          <p:nvPr/>
        </p:nvPicPr>
        <p:blipFill>
          <a:blip r:embed="rId4"/>
          <a:stretch>
            <a:fillRect/>
          </a:stretch>
        </p:blipFill>
        <p:spPr>
          <a:xfrm>
            <a:off x="106189" y="1412997"/>
            <a:ext cx="4296153" cy="3041016"/>
          </a:xfrm>
          <a:prstGeom prst="rect">
            <a:avLst/>
          </a:prstGeom>
        </p:spPr>
      </p:pic>
      <p:pic>
        <p:nvPicPr>
          <p:cNvPr id="18" name="Picture 17">
            <a:extLst>
              <a:ext uri="{FF2B5EF4-FFF2-40B4-BE49-F238E27FC236}">
                <a16:creationId xmlns:a16="http://schemas.microsoft.com/office/drawing/2014/main" id="{79EA3012-BA02-4391-880F-F22FE6ADD3C5}"/>
              </a:ext>
            </a:extLst>
          </p:cNvPr>
          <p:cNvPicPr>
            <a:picLocks noChangeAspect="1"/>
          </p:cNvPicPr>
          <p:nvPr/>
        </p:nvPicPr>
        <p:blipFill>
          <a:blip r:embed="rId5"/>
          <a:stretch>
            <a:fillRect/>
          </a:stretch>
        </p:blipFill>
        <p:spPr>
          <a:xfrm>
            <a:off x="4455530" y="3538649"/>
            <a:ext cx="4165844" cy="3041016"/>
          </a:xfrm>
          <a:prstGeom prst="rect">
            <a:avLst/>
          </a:prstGeom>
        </p:spPr>
      </p:pic>
    </p:spTree>
    <p:extLst>
      <p:ext uri="{BB962C8B-B14F-4D97-AF65-F5344CB8AC3E}">
        <p14:creationId xmlns:p14="http://schemas.microsoft.com/office/powerpoint/2010/main" val="222217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ECAD-96E1-5945-5693-86E9DEF2664C}"/>
              </a:ext>
            </a:extLst>
          </p:cNvPr>
          <p:cNvSpPr>
            <a:spLocks noGrp="1"/>
          </p:cNvSpPr>
          <p:nvPr>
            <p:ph type="title"/>
          </p:nvPr>
        </p:nvSpPr>
        <p:spPr/>
        <p:txBody>
          <a:bodyPr/>
          <a:lstStyle/>
          <a:p>
            <a:r>
              <a:rPr lang="en-US" b="1"/>
              <a:t>2. WRAP STYLE – PATH OF TRAVEL DISTANCE</a:t>
            </a:r>
            <a:endParaRPr lang="en-US" b="1" dirty="0"/>
          </a:p>
        </p:txBody>
      </p:sp>
      <p:pic>
        <p:nvPicPr>
          <p:cNvPr id="4" name="Picture 3">
            <a:extLst>
              <a:ext uri="{FF2B5EF4-FFF2-40B4-BE49-F238E27FC236}">
                <a16:creationId xmlns:a16="http://schemas.microsoft.com/office/drawing/2014/main" id="{4457DD85-F8B6-6197-D8D1-D5590AA57105}"/>
              </a:ext>
            </a:extLst>
          </p:cNvPr>
          <p:cNvPicPr>
            <a:picLocks noChangeAspect="1"/>
          </p:cNvPicPr>
          <p:nvPr/>
        </p:nvPicPr>
        <p:blipFill>
          <a:blip r:embed="rId3"/>
          <a:stretch>
            <a:fillRect/>
          </a:stretch>
        </p:blipFill>
        <p:spPr>
          <a:xfrm>
            <a:off x="2987240" y="1237355"/>
            <a:ext cx="5942217" cy="5255520"/>
          </a:xfrm>
          <a:prstGeom prst="rect">
            <a:avLst/>
          </a:prstGeom>
        </p:spPr>
      </p:pic>
      <p:sp>
        <p:nvSpPr>
          <p:cNvPr id="8" name="TextBox 7">
            <a:extLst>
              <a:ext uri="{FF2B5EF4-FFF2-40B4-BE49-F238E27FC236}">
                <a16:creationId xmlns:a16="http://schemas.microsoft.com/office/drawing/2014/main" id="{88DBC962-5362-3F0C-44DF-8BF46B98BD3E}"/>
              </a:ext>
            </a:extLst>
          </p:cNvPr>
          <p:cNvSpPr txBox="1"/>
          <p:nvPr/>
        </p:nvSpPr>
        <p:spPr>
          <a:xfrm>
            <a:off x="8929457" y="1397675"/>
            <a:ext cx="3234813" cy="2862322"/>
          </a:xfrm>
          <a:prstGeom prst="rect">
            <a:avLst/>
          </a:prstGeom>
          <a:noFill/>
        </p:spPr>
        <p:txBody>
          <a:bodyPr wrap="square">
            <a:spAutoFit/>
          </a:bodyPr>
          <a:lstStyle/>
          <a:p>
            <a:r>
              <a:rPr lang="en-US" dirty="0"/>
              <a:t>IBC TABLE 1017.2 EXIT ACCESS TRAVEL DISTANCE</a:t>
            </a:r>
          </a:p>
          <a:p>
            <a:endParaRPr lang="en-US" dirty="0"/>
          </a:p>
          <a:p>
            <a:r>
              <a:rPr lang="en-US" dirty="0"/>
              <a:t>Most commonly used is 250’ for R occupancies with sprinkler system, but far from only.</a:t>
            </a:r>
          </a:p>
          <a:p>
            <a:endParaRPr lang="en-US"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10BFD987-6329-072C-4711-EDD6451B10C6}"/>
              </a:ext>
            </a:extLst>
          </p:cNvPr>
          <p:cNvPicPr>
            <a:picLocks noChangeAspect="1"/>
          </p:cNvPicPr>
          <p:nvPr/>
        </p:nvPicPr>
        <p:blipFill>
          <a:blip r:embed="rId4"/>
          <a:stretch>
            <a:fillRect/>
          </a:stretch>
        </p:blipFill>
        <p:spPr>
          <a:xfrm>
            <a:off x="8712140" y="3777131"/>
            <a:ext cx="2858978" cy="2473441"/>
          </a:xfrm>
          <a:prstGeom prst="rect">
            <a:avLst/>
          </a:prstGeom>
        </p:spPr>
      </p:pic>
    </p:spTree>
    <p:extLst>
      <p:ext uri="{BB962C8B-B14F-4D97-AF65-F5344CB8AC3E}">
        <p14:creationId xmlns:p14="http://schemas.microsoft.com/office/powerpoint/2010/main" val="280784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ECAD-96E1-5945-5693-86E9DEF2664C}"/>
              </a:ext>
            </a:extLst>
          </p:cNvPr>
          <p:cNvSpPr>
            <a:spLocks noGrp="1"/>
          </p:cNvSpPr>
          <p:nvPr>
            <p:ph type="title"/>
          </p:nvPr>
        </p:nvSpPr>
        <p:spPr/>
        <p:txBody>
          <a:bodyPr/>
          <a:lstStyle/>
          <a:p>
            <a:r>
              <a:rPr lang="en-US" b="1" dirty="0"/>
              <a:t>2. WRAP STYLE – MEANS OF EGRESS WIDTH</a:t>
            </a:r>
          </a:p>
        </p:txBody>
      </p:sp>
      <p:sp>
        <p:nvSpPr>
          <p:cNvPr id="8" name="TextBox 7">
            <a:extLst>
              <a:ext uri="{FF2B5EF4-FFF2-40B4-BE49-F238E27FC236}">
                <a16:creationId xmlns:a16="http://schemas.microsoft.com/office/drawing/2014/main" id="{88DBC962-5362-3F0C-44DF-8BF46B98BD3E}"/>
              </a:ext>
            </a:extLst>
          </p:cNvPr>
          <p:cNvSpPr txBox="1"/>
          <p:nvPr/>
        </p:nvSpPr>
        <p:spPr>
          <a:xfrm>
            <a:off x="8929457" y="1397675"/>
            <a:ext cx="3234813" cy="3693319"/>
          </a:xfrm>
          <a:prstGeom prst="rect">
            <a:avLst/>
          </a:prstGeom>
          <a:noFill/>
        </p:spPr>
        <p:txBody>
          <a:bodyPr wrap="square">
            <a:spAutoFit/>
          </a:bodyPr>
          <a:lstStyle/>
          <a:p>
            <a:r>
              <a:rPr lang="en-US" dirty="0"/>
              <a:t>IBC TABLE SECTION 1005</a:t>
            </a:r>
          </a:p>
          <a:p>
            <a:endParaRPr lang="en-US" dirty="0"/>
          </a:p>
          <a:p>
            <a:r>
              <a:rPr lang="en-US" dirty="0"/>
              <a:t>Includes all “components” of an Egress Path</a:t>
            </a:r>
          </a:p>
          <a:p>
            <a:endParaRPr lang="en-US" dirty="0"/>
          </a:p>
          <a:p>
            <a:r>
              <a:rPr lang="en-US" dirty="0"/>
              <a:t>Based on Occupancy Load</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A67B91E-4E68-D5EB-F6CD-245EEA97105B}"/>
              </a:ext>
            </a:extLst>
          </p:cNvPr>
          <p:cNvPicPr>
            <a:picLocks noChangeAspect="1"/>
          </p:cNvPicPr>
          <p:nvPr/>
        </p:nvPicPr>
        <p:blipFill>
          <a:blip r:embed="rId3"/>
          <a:stretch>
            <a:fillRect/>
          </a:stretch>
        </p:blipFill>
        <p:spPr>
          <a:xfrm>
            <a:off x="3236258" y="1397675"/>
            <a:ext cx="4939911" cy="5340794"/>
          </a:xfrm>
          <a:prstGeom prst="rect">
            <a:avLst/>
          </a:prstGeom>
        </p:spPr>
      </p:pic>
    </p:spTree>
    <p:extLst>
      <p:ext uri="{BB962C8B-B14F-4D97-AF65-F5344CB8AC3E}">
        <p14:creationId xmlns:p14="http://schemas.microsoft.com/office/powerpoint/2010/main" val="959339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B2D7-7010-0FD4-80E3-7CD3B1ECB9E6}"/>
              </a:ext>
            </a:extLst>
          </p:cNvPr>
          <p:cNvSpPr>
            <a:spLocks noGrp="1"/>
          </p:cNvSpPr>
          <p:nvPr>
            <p:ph type="title"/>
          </p:nvPr>
        </p:nvSpPr>
        <p:spPr/>
        <p:txBody>
          <a:bodyPr/>
          <a:lstStyle/>
          <a:p>
            <a:r>
              <a:rPr lang="en-US" b="1" dirty="0"/>
              <a:t>3. PODIUM</a:t>
            </a:r>
          </a:p>
        </p:txBody>
      </p:sp>
      <p:pic>
        <p:nvPicPr>
          <p:cNvPr id="5" name="Picture 4">
            <a:extLst>
              <a:ext uri="{FF2B5EF4-FFF2-40B4-BE49-F238E27FC236}">
                <a16:creationId xmlns:a16="http://schemas.microsoft.com/office/drawing/2014/main" id="{EA665D82-E0B7-D28B-E2A8-8979CD7B8266}"/>
              </a:ext>
            </a:extLst>
          </p:cNvPr>
          <p:cNvPicPr>
            <a:picLocks noChangeAspect="1"/>
          </p:cNvPicPr>
          <p:nvPr/>
        </p:nvPicPr>
        <p:blipFill>
          <a:blip r:embed="rId3"/>
          <a:stretch>
            <a:fillRect/>
          </a:stretch>
        </p:blipFill>
        <p:spPr>
          <a:xfrm>
            <a:off x="2782529" y="1485788"/>
            <a:ext cx="8947355" cy="4184782"/>
          </a:xfrm>
          <a:prstGeom prst="rect">
            <a:avLst/>
          </a:prstGeom>
        </p:spPr>
      </p:pic>
    </p:spTree>
    <p:extLst>
      <p:ext uri="{BB962C8B-B14F-4D97-AF65-F5344CB8AC3E}">
        <p14:creationId xmlns:p14="http://schemas.microsoft.com/office/powerpoint/2010/main" val="39252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B2D7-7010-0FD4-80E3-7CD3B1ECB9E6}"/>
              </a:ext>
            </a:extLst>
          </p:cNvPr>
          <p:cNvSpPr>
            <a:spLocks noGrp="1"/>
          </p:cNvSpPr>
          <p:nvPr>
            <p:ph type="title"/>
          </p:nvPr>
        </p:nvSpPr>
        <p:spPr>
          <a:xfrm>
            <a:off x="216309" y="320654"/>
            <a:ext cx="10515600" cy="1325563"/>
          </a:xfrm>
        </p:spPr>
        <p:txBody>
          <a:bodyPr/>
          <a:lstStyle/>
          <a:p>
            <a:r>
              <a:rPr lang="en-US" b="1" dirty="0"/>
              <a:t>3. PODIUM</a:t>
            </a:r>
          </a:p>
        </p:txBody>
      </p:sp>
      <p:pic>
        <p:nvPicPr>
          <p:cNvPr id="4" name="Picture 3">
            <a:extLst>
              <a:ext uri="{FF2B5EF4-FFF2-40B4-BE49-F238E27FC236}">
                <a16:creationId xmlns:a16="http://schemas.microsoft.com/office/drawing/2014/main" id="{67C8C11F-CB6F-C543-4AB6-3DFB30E5C9DC}"/>
              </a:ext>
            </a:extLst>
          </p:cNvPr>
          <p:cNvPicPr>
            <a:picLocks noChangeAspect="1"/>
          </p:cNvPicPr>
          <p:nvPr/>
        </p:nvPicPr>
        <p:blipFill>
          <a:blip r:embed="rId3"/>
          <a:stretch>
            <a:fillRect/>
          </a:stretch>
        </p:blipFill>
        <p:spPr>
          <a:xfrm>
            <a:off x="2998839" y="820078"/>
            <a:ext cx="8976852" cy="4391705"/>
          </a:xfrm>
          <a:prstGeom prst="rect">
            <a:avLst/>
          </a:prstGeom>
        </p:spPr>
      </p:pic>
      <p:sp>
        <p:nvSpPr>
          <p:cNvPr id="10" name="TextBox 9">
            <a:extLst>
              <a:ext uri="{FF2B5EF4-FFF2-40B4-BE49-F238E27FC236}">
                <a16:creationId xmlns:a16="http://schemas.microsoft.com/office/drawing/2014/main" id="{119CA87F-90E6-E543-C629-C047F5255280}"/>
              </a:ext>
            </a:extLst>
          </p:cNvPr>
          <p:cNvSpPr txBox="1"/>
          <p:nvPr/>
        </p:nvSpPr>
        <p:spPr>
          <a:xfrm>
            <a:off x="6992502" y="5577904"/>
            <a:ext cx="3234813" cy="1754326"/>
          </a:xfrm>
          <a:prstGeom prst="rect">
            <a:avLst/>
          </a:prstGeom>
          <a:noFill/>
        </p:spPr>
        <p:txBody>
          <a:bodyPr wrap="square">
            <a:spAutoFit/>
          </a:bodyPr>
          <a:lstStyle/>
          <a:p>
            <a:r>
              <a:rPr lang="en-US" dirty="0"/>
              <a:t>Shares Most of the Same Considerations as other types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48860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B2D7-7010-0FD4-80E3-7CD3B1ECB9E6}"/>
              </a:ext>
            </a:extLst>
          </p:cNvPr>
          <p:cNvSpPr>
            <a:spLocks noGrp="1"/>
          </p:cNvSpPr>
          <p:nvPr>
            <p:ph type="title"/>
          </p:nvPr>
        </p:nvSpPr>
        <p:spPr>
          <a:xfrm>
            <a:off x="216309" y="320654"/>
            <a:ext cx="10515600" cy="1325563"/>
          </a:xfrm>
        </p:spPr>
        <p:txBody>
          <a:bodyPr/>
          <a:lstStyle/>
          <a:p>
            <a:r>
              <a:rPr lang="en-US" b="1" dirty="0"/>
              <a:t>3. PODIUM – HORIZONTAL SEPARATION</a:t>
            </a:r>
          </a:p>
        </p:txBody>
      </p:sp>
      <p:sp>
        <p:nvSpPr>
          <p:cNvPr id="10" name="TextBox 9">
            <a:extLst>
              <a:ext uri="{FF2B5EF4-FFF2-40B4-BE49-F238E27FC236}">
                <a16:creationId xmlns:a16="http://schemas.microsoft.com/office/drawing/2014/main" id="{119CA87F-90E6-E543-C629-C047F5255280}"/>
              </a:ext>
            </a:extLst>
          </p:cNvPr>
          <p:cNvSpPr txBox="1"/>
          <p:nvPr/>
        </p:nvSpPr>
        <p:spPr>
          <a:xfrm>
            <a:off x="8800926" y="1395841"/>
            <a:ext cx="3234813" cy="2031325"/>
          </a:xfrm>
          <a:prstGeom prst="rect">
            <a:avLst/>
          </a:prstGeom>
          <a:noFill/>
        </p:spPr>
        <p:txBody>
          <a:bodyPr wrap="square">
            <a:spAutoFit/>
          </a:bodyPr>
          <a:lstStyle/>
          <a:p>
            <a:r>
              <a:rPr lang="en-US" dirty="0"/>
              <a:t>Podiums provide “building” split between floors, rather than running within them.</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981B1CAD-A921-216C-083F-77F9A8D3D01A}"/>
              </a:ext>
            </a:extLst>
          </p:cNvPr>
          <p:cNvPicPr>
            <a:picLocks noChangeAspect="1"/>
          </p:cNvPicPr>
          <p:nvPr/>
        </p:nvPicPr>
        <p:blipFill>
          <a:blip r:embed="rId3"/>
          <a:stretch>
            <a:fillRect/>
          </a:stretch>
        </p:blipFill>
        <p:spPr>
          <a:xfrm>
            <a:off x="4158878" y="1246002"/>
            <a:ext cx="4731249" cy="5533340"/>
          </a:xfrm>
          <a:prstGeom prst="rect">
            <a:avLst/>
          </a:prstGeom>
        </p:spPr>
      </p:pic>
      <p:pic>
        <p:nvPicPr>
          <p:cNvPr id="7" name="Picture 6">
            <a:extLst>
              <a:ext uri="{FF2B5EF4-FFF2-40B4-BE49-F238E27FC236}">
                <a16:creationId xmlns:a16="http://schemas.microsoft.com/office/drawing/2014/main" id="{F5CBBBF0-ED87-60F5-99EF-9CDB20A8F378}"/>
              </a:ext>
            </a:extLst>
          </p:cNvPr>
          <p:cNvPicPr>
            <a:picLocks noChangeAspect="1"/>
          </p:cNvPicPr>
          <p:nvPr/>
        </p:nvPicPr>
        <p:blipFill>
          <a:blip r:embed="rId4"/>
          <a:stretch>
            <a:fillRect/>
          </a:stretch>
        </p:blipFill>
        <p:spPr>
          <a:xfrm>
            <a:off x="156261" y="1395841"/>
            <a:ext cx="4269026" cy="2508763"/>
          </a:xfrm>
          <a:prstGeom prst="rect">
            <a:avLst/>
          </a:prstGeom>
        </p:spPr>
      </p:pic>
    </p:spTree>
    <p:extLst>
      <p:ext uri="{BB962C8B-B14F-4D97-AF65-F5344CB8AC3E}">
        <p14:creationId xmlns:p14="http://schemas.microsoft.com/office/powerpoint/2010/main" val="3033183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B2D7-7010-0FD4-80E3-7CD3B1ECB9E6}"/>
              </a:ext>
            </a:extLst>
          </p:cNvPr>
          <p:cNvSpPr>
            <a:spLocks noGrp="1"/>
          </p:cNvSpPr>
          <p:nvPr>
            <p:ph type="title"/>
          </p:nvPr>
        </p:nvSpPr>
        <p:spPr>
          <a:xfrm>
            <a:off x="216309" y="320654"/>
            <a:ext cx="10515600" cy="1325563"/>
          </a:xfrm>
        </p:spPr>
        <p:txBody>
          <a:bodyPr/>
          <a:lstStyle/>
          <a:p>
            <a:r>
              <a:rPr lang="en-US" b="1" dirty="0"/>
              <a:t>3. PODIUM – WHY? </a:t>
            </a:r>
          </a:p>
        </p:txBody>
      </p:sp>
      <p:sp>
        <p:nvSpPr>
          <p:cNvPr id="4" name="TextBox 3">
            <a:extLst>
              <a:ext uri="{FF2B5EF4-FFF2-40B4-BE49-F238E27FC236}">
                <a16:creationId xmlns:a16="http://schemas.microsoft.com/office/drawing/2014/main" id="{DE3FAFCC-EC2A-3A1F-7D1A-63B5CB2D6E71}"/>
              </a:ext>
            </a:extLst>
          </p:cNvPr>
          <p:cNvSpPr txBox="1"/>
          <p:nvPr/>
        </p:nvSpPr>
        <p:spPr>
          <a:xfrm>
            <a:off x="1222423" y="1712446"/>
            <a:ext cx="7685602" cy="2053639"/>
          </a:xfrm>
          <a:prstGeom prst="rect">
            <a:avLst/>
          </a:prstGeom>
          <a:noFill/>
        </p:spPr>
        <p:txBody>
          <a:bodyPr wrap="square" rtlCol="0">
            <a:spAutoFit/>
          </a:bodyPr>
          <a:lstStyle/>
          <a:p>
            <a:pPr marL="914400" lvl="1" indent="-457200">
              <a:lnSpc>
                <a:spcPct val="107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ALLOWABLE BUILDING HEIGHT</a:t>
            </a:r>
          </a:p>
          <a:p>
            <a:pPr marL="1371600" lvl="2" indent="-457200">
              <a:lnSpc>
                <a:spcPct val="107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TABLE 504.3 HEIGHT IN FEET ABOVE GRADE PLANE</a:t>
            </a:r>
          </a:p>
          <a:p>
            <a:pPr marL="914400" lvl="1" indent="-457200">
              <a:lnSpc>
                <a:spcPct val="107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ALLOWABLE NUMBER OF STORIES</a:t>
            </a:r>
          </a:p>
          <a:p>
            <a:pPr marL="1371600" lvl="2" indent="-457200">
              <a:lnSpc>
                <a:spcPct val="107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TABLE 504.4 NUMBER OF STORIES ABOVE GRADE PLANE</a:t>
            </a:r>
          </a:p>
          <a:p>
            <a:pPr marL="914400" lvl="1" indent="-457200">
              <a:lnSpc>
                <a:spcPct val="107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ALLOWABLE AREAS</a:t>
            </a:r>
          </a:p>
          <a:p>
            <a:pPr marL="1371600" lvl="2" indent="-457200">
              <a:lnSpc>
                <a:spcPct val="107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TABLE 506.2 ALLOWABLE AREA IN SQUARE FEET</a:t>
            </a:r>
          </a:p>
        </p:txBody>
      </p:sp>
      <p:sp>
        <p:nvSpPr>
          <p:cNvPr id="6" name="TextBox 5">
            <a:extLst>
              <a:ext uri="{FF2B5EF4-FFF2-40B4-BE49-F238E27FC236}">
                <a16:creationId xmlns:a16="http://schemas.microsoft.com/office/drawing/2014/main" id="{8A54B892-553C-27ED-EBDC-2F21D8BEB7B3}"/>
              </a:ext>
            </a:extLst>
          </p:cNvPr>
          <p:cNvSpPr txBox="1"/>
          <p:nvPr/>
        </p:nvSpPr>
        <p:spPr>
          <a:xfrm>
            <a:off x="3611662" y="3964774"/>
            <a:ext cx="8438098" cy="2376997"/>
          </a:xfrm>
          <a:prstGeom prst="rect">
            <a:avLst/>
          </a:prstGeom>
          <a:noFill/>
        </p:spPr>
        <p:txBody>
          <a:bodyPr wrap="square" rtlCol="0">
            <a:spAutoFit/>
          </a:bodyPr>
          <a:lstStyle/>
          <a:p>
            <a:pPr marR="0" lvl="0">
              <a:lnSpc>
                <a:spcPct val="107000"/>
              </a:lnSpc>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The addition of a podium increases Allowable Height and Number of Stories.</a:t>
            </a:r>
          </a:p>
          <a:p>
            <a:pPr marR="0" lvl="0">
              <a:lnSpc>
                <a:spcPct val="107000"/>
              </a:lnSpc>
              <a:spcBef>
                <a:spcPts val="0"/>
              </a:spcBef>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Construction Type I has higher Allowable Area because of non-combustible (limited-combustible) construction.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767340D-FF05-AAA4-9DF9-D0E66B6F8773}"/>
              </a:ext>
            </a:extLst>
          </p:cNvPr>
          <p:cNvSpPr txBox="1"/>
          <p:nvPr/>
        </p:nvSpPr>
        <p:spPr>
          <a:xfrm>
            <a:off x="1016913" y="1245773"/>
            <a:ext cx="10158174" cy="532903"/>
          </a:xfrm>
          <a:prstGeom prst="rect">
            <a:avLst/>
          </a:prstGeom>
          <a:noFill/>
        </p:spPr>
        <p:txBody>
          <a:bodyPr wrap="square" rtlCol="0">
            <a:spAutoFit/>
          </a:bodyPr>
          <a:lstStyle/>
          <a:p>
            <a:pPr marR="0" lvl="0">
              <a:lnSpc>
                <a:spcPct val="107000"/>
              </a:lnSpc>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REMEMBER THESE?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1650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ECAD-96E1-5945-5693-86E9DEF2664C}"/>
              </a:ext>
            </a:extLst>
          </p:cNvPr>
          <p:cNvSpPr>
            <a:spLocks noGrp="1"/>
          </p:cNvSpPr>
          <p:nvPr>
            <p:ph type="title"/>
          </p:nvPr>
        </p:nvSpPr>
        <p:spPr/>
        <p:txBody>
          <a:bodyPr/>
          <a:lstStyle/>
          <a:p>
            <a:r>
              <a:rPr lang="en-US" b="1" dirty="0"/>
              <a:t>WRAP UP:</a:t>
            </a:r>
          </a:p>
        </p:txBody>
      </p:sp>
      <p:sp>
        <p:nvSpPr>
          <p:cNvPr id="7" name="Content Placeholder 6">
            <a:extLst>
              <a:ext uri="{FF2B5EF4-FFF2-40B4-BE49-F238E27FC236}">
                <a16:creationId xmlns:a16="http://schemas.microsoft.com/office/drawing/2014/main" id="{0D43251A-73E1-B70F-A9B1-47B16F8094B9}"/>
              </a:ext>
            </a:extLst>
          </p:cNvPr>
          <p:cNvSpPr>
            <a:spLocks noGrp="1"/>
          </p:cNvSpPr>
          <p:nvPr>
            <p:ph idx="1"/>
          </p:nvPr>
        </p:nvSpPr>
        <p:spPr/>
        <p:txBody>
          <a:bodyPr/>
          <a:lstStyle/>
          <a:p>
            <a:endParaRPr lang="en-US" dirty="0"/>
          </a:p>
          <a:p>
            <a:r>
              <a:rPr lang="en-US" dirty="0"/>
              <a:t>LIFE SAFETY is the distinguishing factor</a:t>
            </a:r>
          </a:p>
          <a:p>
            <a:r>
              <a:rPr lang="en-US" dirty="0"/>
              <a:t>No matter the type, all buildings follow the same codes</a:t>
            </a:r>
          </a:p>
          <a:p>
            <a:r>
              <a:rPr lang="en-US" dirty="0"/>
              <a:t>“Separation” happens in a lot of places for a lot of reasons</a:t>
            </a:r>
          </a:p>
          <a:p>
            <a:r>
              <a:rPr lang="en-US" dirty="0"/>
              <a:t>We have years of experience doing all, which means resources are at our disposal</a:t>
            </a:r>
          </a:p>
        </p:txBody>
      </p:sp>
    </p:spTree>
    <p:extLst>
      <p:ext uri="{BB962C8B-B14F-4D97-AF65-F5344CB8AC3E}">
        <p14:creationId xmlns:p14="http://schemas.microsoft.com/office/powerpoint/2010/main" val="175421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B2D7-7010-0FD4-80E3-7CD3B1ECB9E6}"/>
              </a:ext>
            </a:extLst>
          </p:cNvPr>
          <p:cNvSpPr>
            <a:spLocks noGrp="1"/>
          </p:cNvSpPr>
          <p:nvPr>
            <p:ph type="title"/>
          </p:nvPr>
        </p:nvSpPr>
        <p:spPr/>
        <p:txBody>
          <a:bodyPr/>
          <a:lstStyle/>
          <a:p>
            <a:r>
              <a:rPr lang="en-US" b="1" dirty="0"/>
              <a:t>3 MAIN TYPES:</a:t>
            </a:r>
          </a:p>
        </p:txBody>
      </p:sp>
      <p:sp>
        <p:nvSpPr>
          <p:cNvPr id="4" name="TextBox 3">
            <a:extLst>
              <a:ext uri="{FF2B5EF4-FFF2-40B4-BE49-F238E27FC236}">
                <a16:creationId xmlns:a16="http://schemas.microsoft.com/office/drawing/2014/main" id="{8715F389-8DCB-7435-EEEC-1F76BD2DAB10}"/>
              </a:ext>
            </a:extLst>
          </p:cNvPr>
          <p:cNvSpPr txBox="1"/>
          <p:nvPr/>
        </p:nvSpPr>
        <p:spPr>
          <a:xfrm>
            <a:off x="1714036" y="1528674"/>
            <a:ext cx="10158174" cy="1454950"/>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GARDEN STYLE – Multiple Building Spread Across Site</a:t>
            </a:r>
          </a:p>
          <a:p>
            <a:pPr marL="342900" indent="-342900">
              <a:lnSpc>
                <a:spcPct val="107000"/>
              </a:lnSpc>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WRAP (or Texas Wrap) – Residential Units Around Parking Garage </a:t>
            </a:r>
          </a:p>
          <a:p>
            <a:pPr marL="342900" indent="-342900">
              <a:lnSpc>
                <a:spcPct val="107000"/>
              </a:lnSpc>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PODIUM – </a:t>
            </a:r>
            <a:r>
              <a:rPr lang="en-US" sz="2800" dirty="0">
                <a:latin typeface="Calibri" panose="020F0502020204030204" pitchFamily="34" charset="0"/>
                <a:ea typeface="Calibri" panose="020F0502020204030204" pitchFamily="34" charset="0"/>
                <a:cs typeface="Times New Roman" panose="02020603050405020304" pitchFamily="18" charset="0"/>
              </a:rPr>
              <a:t>Single Building with all Services Contained Within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58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B2D7-7010-0FD4-80E3-7CD3B1ECB9E6}"/>
              </a:ext>
            </a:extLst>
          </p:cNvPr>
          <p:cNvSpPr>
            <a:spLocks noGrp="1"/>
          </p:cNvSpPr>
          <p:nvPr>
            <p:ph type="title"/>
          </p:nvPr>
        </p:nvSpPr>
        <p:spPr>
          <a:xfrm>
            <a:off x="838200" y="365125"/>
            <a:ext cx="11186652" cy="1325563"/>
          </a:xfrm>
        </p:spPr>
        <p:txBody>
          <a:bodyPr/>
          <a:lstStyle/>
          <a:p>
            <a:r>
              <a:rPr lang="en-US" b="1" dirty="0"/>
              <a:t>GENERAL CODE CONSIDERATIONS FOR ALL TYPES:</a:t>
            </a:r>
          </a:p>
        </p:txBody>
      </p:sp>
      <p:sp>
        <p:nvSpPr>
          <p:cNvPr id="4" name="TextBox 3">
            <a:extLst>
              <a:ext uri="{FF2B5EF4-FFF2-40B4-BE49-F238E27FC236}">
                <a16:creationId xmlns:a16="http://schemas.microsoft.com/office/drawing/2014/main" id="{8715F389-8DCB-7435-EEEC-1F76BD2DAB10}"/>
              </a:ext>
            </a:extLst>
          </p:cNvPr>
          <p:cNvSpPr txBox="1"/>
          <p:nvPr/>
        </p:nvSpPr>
        <p:spPr>
          <a:xfrm>
            <a:off x="2176153" y="1418101"/>
            <a:ext cx="10158174" cy="5143139"/>
          </a:xfrm>
          <a:prstGeom prst="rect">
            <a:avLst/>
          </a:prstGeom>
          <a:noFill/>
        </p:spPr>
        <p:txBody>
          <a:bodyPr wrap="square" rtlCol="0">
            <a:spAutoFit/>
          </a:bodyPr>
          <a:lstStyle/>
          <a:p>
            <a:pPr marL="457200" marR="0" lvl="0" indent="-457200">
              <a:lnSpc>
                <a:spcPct val="107000"/>
              </a:lnSpc>
              <a:spcBef>
                <a:spcPts val="0"/>
              </a:spcBef>
              <a:spcAft>
                <a:spcPts val="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BUILDING CONSTRUCTION TYPE</a:t>
            </a:r>
          </a:p>
          <a:p>
            <a:pPr marL="914400" lvl="1" indent="-4572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TYPES DEFINED IN IBC SECTION 602</a:t>
            </a:r>
          </a:p>
          <a:p>
            <a:pPr marL="914400" lvl="1" indent="-4572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ALLOWABLE BUILDING HEIGHT</a:t>
            </a:r>
          </a:p>
          <a:p>
            <a:pPr marL="1371600" lvl="2" indent="-4572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TABLE 504.3 HEIGHT IN FEET ABOVE GRADE PLANE</a:t>
            </a:r>
          </a:p>
          <a:p>
            <a:pPr marL="914400" lvl="1" indent="-4572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ALLOWABLE NUMBER OF STORIES</a:t>
            </a:r>
          </a:p>
          <a:p>
            <a:pPr marL="1371600" lvl="2" indent="-4572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TABLE 504.4 NUMBER OF STORIES ABOVE GRADE PLANE</a:t>
            </a:r>
          </a:p>
          <a:p>
            <a:pPr marL="914400" lvl="1" indent="-4572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ALLOWABLE AREAS</a:t>
            </a:r>
          </a:p>
          <a:p>
            <a:pPr marL="1371600" lvl="2" indent="-457200">
              <a:lnSpc>
                <a:spcPct val="107000"/>
              </a:lnSpc>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TABLE 506.2 ALLOWABLE AREA IN SQUARE FEET</a:t>
            </a:r>
          </a:p>
          <a:p>
            <a:pPr marL="457200" indent="-457200">
              <a:lnSpc>
                <a:spcPct val="107000"/>
              </a:lnSpc>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COMBINED, HELPS DETERMINE WHICH BUILDING TYPE WILL WORK BEST FOR PROJECT</a:t>
            </a:r>
          </a:p>
          <a:p>
            <a:pPr marL="457200" indent="-457200">
              <a:lnSpc>
                <a:spcPct val="107000"/>
              </a:lnSpc>
              <a:buFont typeface="Arial" panose="020B0604020202020204" pitchFamily="34" charset="0"/>
              <a:buChar char="•"/>
            </a:pPr>
            <a:r>
              <a:rPr lang="en-US" sz="2800" b="1" dirty="0">
                <a:effectLst/>
                <a:latin typeface="Calibri" panose="020F0502020204030204" pitchFamily="34" charset="0"/>
                <a:ea typeface="Calibri" panose="020F0502020204030204" pitchFamily="34" charset="0"/>
                <a:cs typeface="Times New Roman" panose="02020603050405020304" pitchFamily="18" charset="0"/>
              </a:rPr>
              <a:t>SPRINKLERS COUNT!</a:t>
            </a:r>
          </a:p>
        </p:txBody>
      </p:sp>
    </p:spTree>
    <p:extLst>
      <p:ext uri="{BB962C8B-B14F-4D97-AF65-F5344CB8AC3E}">
        <p14:creationId xmlns:p14="http://schemas.microsoft.com/office/powerpoint/2010/main" val="339260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B2D7-7010-0FD4-80E3-7CD3B1ECB9E6}"/>
              </a:ext>
            </a:extLst>
          </p:cNvPr>
          <p:cNvSpPr>
            <a:spLocks noGrp="1"/>
          </p:cNvSpPr>
          <p:nvPr>
            <p:ph type="title"/>
          </p:nvPr>
        </p:nvSpPr>
        <p:spPr/>
        <p:txBody>
          <a:bodyPr/>
          <a:lstStyle/>
          <a:p>
            <a:r>
              <a:rPr lang="en-US" b="1" dirty="0"/>
              <a:t>1. GARDEN STYLE</a:t>
            </a:r>
          </a:p>
        </p:txBody>
      </p:sp>
      <p:pic>
        <p:nvPicPr>
          <p:cNvPr id="3" name="Picture 2">
            <a:extLst>
              <a:ext uri="{FF2B5EF4-FFF2-40B4-BE49-F238E27FC236}">
                <a16:creationId xmlns:a16="http://schemas.microsoft.com/office/drawing/2014/main" id="{28BBB655-4A59-3E3E-CFA4-C5D7BB137BD5}"/>
              </a:ext>
            </a:extLst>
          </p:cNvPr>
          <p:cNvPicPr>
            <a:picLocks noChangeAspect="1"/>
          </p:cNvPicPr>
          <p:nvPr/>
        </p:nvPicPr>
        <p:blipFill>
          <a:blip r:embed="rId3"/>
          <a:stretch>
            <a:fillRect/>
          </a:stretch>
        </p:blipFill>
        <p:spPr>
          <a:xfrm>
            <a:off x="3214142" y="1578963"/>
            <a:ext cx="7338934" cy="4128151"/>
          </a:xfrm>
          <a:prstGeom prst="rect">
            <a:avLst/>
          </a:prstGeom>
        </p:spPr>
      </p:pic>
    </p:spTree>
    <p:extLst>
      <p:ext uri="{BB962C8B-B14F-4D97-AF65-F5344CB8AC3E}">
        <p14:creationId xmlns:p14="http://schemas.microsoft.com/office/powerpoint/2010/main" val="403559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E1151D-941E-B4DD-7FD7-9C6AB5841B97}"/>
              </a:ext>
            </a:extLst>
          </p:cNvPr>
          <p:cNvPicPr>
            <a:picLocks noChangeAspect="1"/>
          </p:cNvPicPr>
          <p:nvPr/>
        </p:nvPicPr>
        <p:blipFill rotWithShape="1">
          <a:blip r:embed="rId3"/>
          <a:srcRect l="17819" r="17674"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30ECAD-96E1-5945-5693-86E9DEF2664C}"/>
              </a:ext>
            </a:extLst>
          </p:cNvPr>
          <p:cNvSpPr>
            <a:spLocks noGrp="1"/>
          </p:cNvSpPr>
          <p:nvPr>
            <p:ph type="title"/>
          </p:nvPr>
        </p:nvSpPr>
        <p:spPr>
          <a:xfrm>
            <a:off x="7531610" y="365125"/>
            <a:ext cx="3822189" cy="1899912"/>
          </a:xfrm>
        </p:spPr>
        <p:txBody>
          <a:bodyPr>
            <a:normAutofit/>
          </a:bodyPr>
          <a:lstStyle/>
          <a:p>
            <a:r>
              <a:rPr lang="en-US" sz="4000" b="1" dirty="0"/>
              <a:t>1. GARDEN STYLE : Accessible Paths of Travel</a:t>
            </a:r>
          </a:p>
        </p:txBody>
      </p:sp>
      <p:sp>
        <p:nvSpPr>
          <p:cNvPr id="7" name="Content Placeholder 6">
            <a:extLst>
              <a:ext uri="{FF2B5EF4-FFF2-40B4-BE49-F238E27FC236}">
                <a16:creationId xmlns:a16="http://schemas.microsoft.com/office/drawing/2014/main" id="{0D43251A-73E1-B70F-A9B1-47B16F8094B9}"/>
              </a:ext>
            </a:extLst>
          </p:cNvPr>
          <p:cNvSpPr>
            <a:spLocks noGrp="1"/>
          </p:cNvSpPr>
          <p:nvPr>
            <p:ph idx="1"/>
          </p:nvPr>
        </p:nvSpPr>
        <p:spPr>
          <a:xfrm>
            <a:off x="7531610" y="2434201"/>
            <a:ext cx="3822189" cy="3742762"/>
          </a:xfrm>
        </p:spPr>
        <p:txBody>
          <a:bodyPr>
            <a:normAutofit/>
          </a:bodyPr>
          <a:lstStyle/>
          <a:p>
            <a:pPr marL="0" indent="0">
              <a:buNone/>
            </a:pPr>
            <a:r>
              <a:rPr lang="en-US" sz="2000" dirty="0"/>
              <a:t>All of a development’s amenities must have a clear, defined and accessible Path of Travel to them, from each building, including:</a:t>
            </a:r>
          </a:p>
          <a:p>
            <a:pPr>
              <a:buFontTx/>
              <a:buChar char="-"/>
            </a:pPr>
            <a:r>
              <a:rPr lang="en-US" sz="2000" dirty="0"/>
              <a:t>Parking Stalls</a:t>
            </a:r>
          </a:p>
          <a:p>
            <a:pPr>
              <a:buFontTx/>
              <a:buChar char="-"/>
            </a:pPr>
            <a:r>
              <a:rPr lang="en-US" sz="2000" dirty="0"/>
              <a:t>Trash Receptacles</a:t>
            </a:r>
          </a:p>
          <a:p>
            <a:pPr>
              <a:buFontTx/>
              <a:buChar char="-"/>
            </a:pPr>
            <a:r>
              <a:rPr lang="en-US" sz="2000" dirty="0"/>
              <a:t>Mail Kiosks</a:t>
            </a:r>
          </a:p>
          <a:p>
            <a:pPr>
              <a:buFontTx/>
              <a:buChar char="-"/>
            </a:pPr>
            <a:r>
              <a:rPr lang="en-US" sz="2000" dirty="0"/>
              <a:t>Clubhouse</a:t>
            </a:r>
          </a:p>
          <a:p>
            <a:pPr>
              <a:buFontTx/>
              <a:buChar char="-"/>
            </a:pPr>
            <a:r>
              <a:rPr lang="en-US" sz="2000" dirty="0"/>
              <a:t>Outdoor Amenities</a:t>
            </a:r>
          </a:p>
          <a:p>
            <a:pPr>
              <a:buFontTx/>
              <a:buChar char="-"/>
            </a:pPr>
            <a:r>
              <a:rPr lang="en-US" sz="2000" dirty="0"/>
              <a:t>Loading Zones</a:t>
            </a:r>
          </a:p>
        </p:txBody>
      </p:sp>
    </p:spTree>
    <p:extLst>
      <p:ext uri="{BB962C8B-B14F-4D97-AF65-F5344CB8AC3E}">
        <p14:creationId xmlns:p14="http://schemas.microsoft.com/office/powerpoint/2010/main" val="12910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E1151D-941E-B4DD-7FD7-9C6AB5841B97}"/>
              </a:ext>
            </a:extLst>
          </p:cNvPr>
          <p:cNvPicPr>
            <a:picLocks noChangeAspect="1"/>
          </p:cNvPicPr>
          <p:nvPr/>
        </p:nvPicPr>
        <p:blipFill rotWithShape="1">
          <a:blip r:embed="rId3"/>
          <a:srcRect l="17819" r="17674"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30ECAD-96E1-5945-5693-86E9DEF2664C}"/>
              </a:ext>
            </a:extLst>
          </p:cNvPr>
          <p:cNvSpPr>
            <a:spLocks noGrp="1"/>
          </p:cNvSpPr>
          <p:nvPr>
            <p:ph type="title"/>
          </p:nvPr>
        </p:nvSpPr>
        <p:spPr>
          <a:xfrm>
            <a:off x="7531610" y="365125"/>
            <a:ext cx="3822189" cy="1899912"/>
          </a:xfrm>
        </p:spPr>
        <p:txBody>
          <a:bodyPr>
            <a:normAutofit/>
          </a:bodyPr>
          <a:lstStyle/>
          <a:p>
            <a:r>
              <a:rPr lang="en-US" sz="4000" b="1"/>
              <a:t>1. GARDEN STYLE : Accessible Path of Travel</a:t>
            </a:r>
          </a:p>
        </p:txBody>
      </p:sp>
      <p:sp>
        <p:nvSpPr>
          <p:cNvPr id="7" name="Content Placeholder 6">
            <a:extLst>
              <a:ext uri="{FF2B5EF4-FFF2-40B4-BE49-F238E27FC236}">
                <a16:creationId xmlns:a16="http://schemas.microsoft.com/office/drawing/2014/main" id="{0D43251A-73E1-B70F-A9B1-47B16F8094B9}"/>
              </a:ext>
            </a:extLst>
          </p:cNvPr>
          <p:cNvSpPr>
            <a:spLocks noGrp="1"/>
          </p:cNvSpPr>
          <p:nvPr>
            <p:ph idx="1"/>
          </p:nvPr>
        </p:nvSpPr>
        <p:spPr>
          <a:xfrm>
            <a:off x="7531610" y="2434201"/>
            <a:ext cx="4070777" cy="3742762"/>
          </a:xfrm>
        </p:spPr>
        <p:txBody>
          <a:bodyPr>
            <a:normAutofit lnSpcReduction="10000"/>
          </a:bodyPr>
          <a:lstStyle/>
          <a:p>
            <a:pPr marL="0" indent="0">
              <a:buNone/>
            </a:pPr>
            <a:r>
              <a:rPr lang="en-US" sz="2000" dirty="0"/>
              <a:t>IBC Section 11 provides scope of what needs to be connected and how, to qualify as an Accessible Path</a:t>
            </a:r>
          </a:p>
          <a:p>
            <a:pPr>
              <a:buFontTx/>
              <a:buChar char="-"/>
            </a:pPr>
            <a:r>
              <a:rPr lang="en-US" sz="2000" dirty="0"/>
              <a:t>Section 1104.1 Site Arrival Points states: </a:t>
            </a:r>
            <a:endParaRPr lang="en-US" sz="2000" i="1" dirty="0"/>
          </a:p>
          <a:p>
            <a:pPr>
              <a:buFontTx/>
              <a:buChar char="-"/>
            </a:pPr>
            <a:r>
              <a:rPr lang="en-US" sz="2000" i="1" dirty="0"/>
              <a:t>At least one accessible route within the site shall be provided from public transportation stops, accessible parking, accessible passenger loading zones, and public streets or sidewalks to the accessible building entrance served.</a:t>
            </a:r>
            <a:endParaRPr lang="en-US" sz="2000" dirty="0"/>
          </a:p>
        </p:txBody>
      </p:sp>
    </p:spTree>
    <p:extLst>
      <p:ext uri="{BB962C8B-B14F-4D97-AF65-F5344CB8AC3E}">
        <p14:creationId xmlns:p14="http://schemas.microsoft.com/office/powerpoint/2010/main" val="399174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9C9E0-9A13-1621-746C-7C8EDB1C0346}"/>
              </a:ext>
            </a:extLst>
          </p:cNvPr>
          <p:cNvPicPr>
            <a:picLocks noChangeAspect="1"/>
          </p:cNvPicPr>
          <p:nvPr/>
        </p:nvPicPr>
        <p:blipFill>
          <a:blip r:embed="rId3"/>
          <a:stretch>
            <a:fillRect/>
          </a:stretch>
        </p:blipFill>
        <p:spPr>
          <a:xfrm>
            <a:off x="694192" y="1027906"/>
            <a:ext cx="6661788" cy="5078305"/>
          </a:xfrm>
          <a:prstGeom prst="rect">
            <a:avLst/>
          </a:prstGeom>
          <a:effectLst>
            <a:softEdge rad="215900"/>
          </a:effectLst>
        </p:spPr>
      </p:pic>
      <p:sp>
        <p:nvSpPr>
          <p:cNvPr id="5" name="Title 1">
            <a:extLst>
              <a:ext uri="{FF2B5EF4-FFF2-40B4-BE49-F238E27FC236}">
                <a16:creationId xmlns:a16="http://schemas.microsoft.com/office/drawing/2014/main" id="{DF5D78AC-385D-BAA5-C06A-7886CB5A2942}"/>
              </a:ext>
            </a:extLst>
          </p:cNvPr>
          <p:cNvSpPr txBox="1">
            <a:spLocks/>
          </p:cNvSpPr>
          <p:nvPr/>
        </p:nvSpPr>
        <p:spPr>
          <a:xfrm>
            <a:off x="7531610" y="365125"/>
            <a:ext cx="3822189" cy="189991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1. GARDEN STYLE : Building Separation Distance</a:t>
            </a:r>
          </a:p>
        </p:txBody>
      </p:sp>
      <p:sp>
        <p:nvSpPr>
          <p:cNvPr id="6" name="Content Placeholder 6">
            <a:extLst>
              <a:ext uri="{FF2B5EF4-FFF2-40B4-BE49-F238E27FC236}">
                <a16:creationId xmlns:a16="http://schemas.microsoft.com/office/drawing/2014/main" id="{FC596470-DE5B-2D7D-6B15-04EDE11AC73C}"/>
              </a:ext>
            </a:extLst>
          </p:cNvPr>
          <p:cNvSpPr>
            <a:spLocks noGrp="1"/>
          </p:cNvSpPr>
          <p:nvPr>
            <p:ph idx="1"/>
          </p:nvPr>
        </p:nvSpPr>
        <p:spPr>
          <a:xfrm>
            <a:off x="7531610" y="2434201"/>
            <a:ext cx="3822189" cy="3742762"/>
          </a:xfrm>
        </p:spPr>
        <p:txBody>
          <a:bodyPr>
            <a:normAutofit fontScale="92500"/>
          </a:bodyPr>
          <a:lstStyle/>
          <a:p>
            <a:pPr marL="0" indent="0">
              <a:buNone/>
            </a:pPr>
            <a:r>
              <a:rPr lang="en-US" sz="2000" dirty="0"/>
              <a:t>Individual buildings have Imaginary Property Lines surrounding them</a:t>
            </a:r>
          </a:p>
          <a:p>
            <a:pPr>
              <a:buFontTx/>
              <a:buChar char="-"/>
            </a:pPr>
            <a:r>
              <a:rPr lang="en-US" sz="2000" dirty="0"/>
              <a:t>Table 602 determines what rating exterior walls need to meet based on distance between buildings and Type of Construction. This is above and beyond what's required Table 601.</a:t>
            </a:r>
          </a:p>
          <a:p>
            <a:pPr>
              <a:buFontTx/>
              <a:buChar char="-"/>
            </a:pPr>
            <a:r>
              <a:rPr lang="en-US" sz="2000" dirty="0"/>
              <a:t>Over 30’ can be unrated</a:t>
            </a:r>
          </a:p>
          <a:p>
            <a:pPr>
              <a:buFontTx/>
              <a:buChar char="-"/>
            </a:pPr>
            <a:r>
              <a:rPr lang="en-US" sz="2000" dirty="0"/>
              <a:t>Distance from Imaginary Property Lines also carries allowances for Permitted Openings</a:t>
            </a:r>
          </a:p>
        </p:txBody>
      </p:sp>
    </p:spTree>
    <p:extLst>
      <p:ext uri="{BB962C8B-B14F-4D97-AF65-F5344CB8AC3E}">
        <p14:creationId xmlns:p14="http://schemas.microsoft.com/office/powerpoint/2010/main" val="2102943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5D78AC-385D-BAA5-C06A-7886CB5A2942}"/>
              </a:ext>
            </a:extLst>
          </p:cNvPr>
          <p:cNvSpPr txBox="1">
            <a:spLocks/>
          </p:cNvSpPr>
          <p:nvPr/>
        </p:nvSpPr>
        <p:spPr>
          <a:xfrm>
            <a:off x="7531610" y="36512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1. GARDEN STYLE : Local Zoning Codes</a:t>
            </a:r>
          </a:p>
        </p:txBody>
      </p:sp>
      <p:sp>
        <p:nvSpPr>
          <p:cNvPr id="6" name="Content Placeholder 6">
            <a:extLst>
              <a:ext uri="{FF2B5EF4-FFF2-40B4-BE49-F238E27FC236}">
                <a16:creationId xmlns:a16="http://schemas.microsoft.com/office/drawing/2014/main" id="{FC596470-DE5B-2D7D-6B15-04EDE11AC73C}"/>
              </a:ext>
            </a:extLst>
          </p:cNvPr>
          <p:cNvSpPr>
            <a:spLocks noGrp="1"/>
          </p:cNvSpPr>
          <p:nvPr>
            <p:ph idx="1"/>
          </p:nvPr>
        </p:nvSpPr>
        <p:spPr>
          <a:xfrm>
            <a:off x="7531610" y="2434201"/>
            <a:ext cx="3822189" cy="3742762"/>
          </a:xfrm>
        </p:spPr>
        <p:txBody>
          <a:bodyPr>
            <a:normAutofit lnSpcReduction="10000"/>
          </a:bodyPr>
          <a:lstStyle/>
          <a:p>
            <a:pPr marL="0" indent="0">
              <a:buNone/>
            </a:pPr>
            <a:r>
              <a:rPr lang="en-US" sz="2000" dirty="0"/>
              <a:t>Items like:</a:t>
            </a:r>
          </a:p>
          <a:p>
            <a:r>
              <a:rPr lang="en-US" sz="2000" dirty="0"/>
              <a:t>Unit Density Per Acre allowed</a:t>
            </a:r>
          </a:p>
          <a:p>
            <a:r>
              <a:rPr lang="en-US" sz="2000" dirty="0"/>
              <a:t>Building Setback Lines</a:t>
            </a:r>
          </a:p>
          <a:p>
            <a:r>
              <a:rPr lang="en-US" sz="2000" dirty="0"/>
              <a:t>Open Space Required</a:t>
            </a:r>
          </a:p>
          <a:p>
            <a:r>
              <a:rPr lang="en-US" sz="2000" dirty="0"/>
              <a:t>Parking Lot Layout Requirements</a:t>
            </a:r>
          </a:p>
          <a:p>
            <a:r>
              <a:rPr lang="en-US" sz="2000" dirty="0"/>
              <a:t>Landscaping</a:t>
            </a:r>
          </a:p>
          <a:p>
            <a:endParaRPr lang="en-US" sz="2000" dirty="0"/>
          </a:p>
          <a:p>
            <a:pPr marL="0" indent="0">
              <a:buNone/>
            </a:pPr>
            <a:r>
              <a:rPr lang="en-US" sz="2000" dirty="0"/>
              <a:t>City Zoning and Building Codes are required to be followed by all project types but can get more difficult with larger sites.</a:t>
            </a:r>
          </a:p>
        </p:txBody>
      </p:sp>
      <p:pic>
        <p:nvPicPr>
          <p:cNvPr id="3" name="Picture 2">
            <a:extLst>
              <a:ext uri="{FF2B5EF4-FFF2-40B4-BE49-F238E27FC236}">
                <a16:creationId xmlns:a16="http://schemas.microsoft.com/office/drawing/2014/main" id="{AC488BC2-BE87-0BC2-6675-1F0C4257F0E4}"/>
              </a:ext>
            </a:extLst>
          </p:cNvPr>
          <p:cNvPicPr>
            <a:picLocks noChangeAspect="1"/>
          </p:cNvPicPr>
          <p:nvPr/>
        </p:nvPicPr>
        <p:blipFill>
          <a:blip r:embed="rId3"/>
          <a:stretch>
            <a:fillRect/>
          </a:stretch>
        </p:blipFill>
        <p:spPr>
          <a:xfrm>
            <a:off x="838201" y="365125"/>
            <a:ext cx="5886450" cy="4629150"/>
          </a:xfrm>
          <a:prstGeom prst="rect">
            <a:avLst/>
          </a:prstGeom>
        </p:spPr>
      </p:pic>
    </p:spTree>
    <p:extLst>
      <p:ext uri="{BB962C8B-B14F-4D97-AF65-F5344CB8AC3E}">
        <p14:creationId xmlns:p14="http://schemas.microsoft.com/office/powerpoint/2010/main" val="426594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B2D7-7010-0FD4-80E3-7CD3B1ECB9E6}"/>
              </a:ext>
            </a:extLst>
          </p:cNvPr>
          <p:cNvSpPr>
            <a:spLocks noGrp="1"/>
          </p:cNvSpPr>
          <p:nvPr>
            <p:ph type="title"/>
          </p:nvPr>
        </p:nvSpPr>
        <p:spPr/>
        <p:txBody>
          <a:bodyPr/>
          <a:lstStyle/>
          <a:p>
            <a:r>
              <a:rPr lang="en-US" b="1" dirty="0"/>
              <a:t>2. WRAP STYLE</a:t>
            </a:r>
          </a:p>
        </p:txBody>
      </p:sp>
      <p:pic>
        <p:nvPicPr>
          <p:cNvPr id="4" name="Picture 3">
            <a:extLst>
              <a:ext uri="{FF2B5EF4-FFF2-40B4-BE49-F238E27FC236}">
                <a16:creationId xmlns:a16="http://schemas.microsoft.com/office/drawing/2014/main" id="{AC8A1193-ABCE-EC6A-629B-CC5BCB177509}"/>
              </a:ext>
            </a:extLst>
          </p:cNvPr>
          <p:cNvPicPr>
            <a:picLocks noChangeAspect="1"/>
          </p:cNvPicPr>
          <p:nvPr/>
        </p:nvPicPr>
        <p:blipFill>
          <a:blip r:embed="rId3"/>
          <a:stretch>
            <a:fillRect/>
          </a:stretch>
        </p:blipFill>
        <p:spPr>
          <a:xfrm>
            <a:off x="2893536" y="1504337"/>
            <a:ext cx="8115153" cy="4596580"/>
          </a:xfrm>
          <a:prstGeom prst="rect">
            <a:avLst/>
          </a:prstGeom>
        </p:spPr>
      </p:pic>
    </p:spTree>
    <p:extLst>
      <p:ext uri="{BB962C8B-B14F-4D97-AF65-F5344CB8AC3E}">
        <p14:creationId xmlns:p14="http://schemas.microsoft.com/office/powerpoint/2010/main" val="13764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8754</TotalTime>
  <Words>1146</Words>
  <Application>Microsoft Office PowerPoint</Application>
  <PresentationFormat>Widescreen</PresentationFormat>
  <Paragraphs>135</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Stencil Std</vt:lpstr>
      <vt:lpstr>Office Theme</vt:lpstr>
      <vt:lpstr>Building Type Considerations</vt:lpstr>
      <vt:lpstr>3 MAIN TYPES:</vt:lpstr>
      <vt:lpstr>GENERAL CODE CONSIDERATIONS FOR ALL TYPES:</vt:lpstr>
      <vt:lpstr>1. GARDEN STYLE</vt:lpstr>
      <vt:lpstr>1. GARDEN STYLE : Accessible Paths of Travel</vt:lpstr>
      <vt:lpstr>1. GARDEN STYLE : Accessible Path of Travel</vt:lpstr>
      <vt:lpstr>PowerPoint Presentation</vt:lpstr>
      <vt:lpstr>PowerPoint Presentation</vt:lpstr>
      <vt:lpstr>2. WRAP STYLE</vt:lpstr>
      <vt:lpstr>2. WRAP STYLE: OCC/CONST SEPARATION</vt:lpstr>
      <vt:lpstr>2. WRAP STYLE – PATH OF TRAVEL DISTANCE</vt:lpstr>
      <vt:lpstr>2. WRAP STYLE – MEANS OF EGRESS WIDTH</vt:lpstr>
      <vt:lpstr>3. PODIUM</vt:lpstr>
      <vt:lpstr>3. PODIUM</vt:lpstr>
      <vt:lpstr>3. PODIUM – HORIZONTAL SEPARATION</vt:lpstr>
      <vt:lpstr>3. PODIUM – WHY? </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dc:title>
  <dc:creator>jhon Heredia</dc:creator>
  <cp:lastModifiedBy>Timothy Rice</cp:lastModifiedBy>
  <cp:revision>171</cp:revision>
  <cp:lastPrinted>2022-11-20T04:28:42Z</cp:lastPrinted>
  <dcterms:created xsi:type="dcterms:W3CDTF">2022-11-15T03:56:20Z</dcterms:created>
  <dcterms:modified xsi:type="dcterms:W3CDTF">2024-05-08T23:09:04Z</dcterms:modified>
</cp:coreProperties>
</file>